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9" r:id="rId5"/>
    <p:sldId id="257" r:id="rId6"/>
    <p:sldId id="258" r:id="rId7"/>
    <p:sldId id="270" r:id="rId8"/>
    <p:sldId id="260" r:id="rId9"/>
    <p:sldId id="266" r:id="rId10"/>
    <p:sldId id="261" r:id="rId11"/>
    <p:sldId id="271" r:id="rId12"/>
    <p:sldId id="265" r:id="rId13"/>
    <p:sldId id="263" r:id="rId14"/>
    <p:sldId id="272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66FF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97" autoAdjust="0"/>
    <p:restoredTop sz="94660"/>
  </p:normalViewPr>
  <p:slideViewPr>
    <p:cSldViewPr snapToGrid="0">
      <p:cViewPr varScale="1">
        <p:scale>
          <a:sx n="60" d="100"/>
          <a:sy n="60" d="100"/>
        </p:scale>
        <p:origin x="-102" y="-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582C-D50B-4CC0-9EFB-8DF7FE7AE738}" type="datetimeFigureOut">
              <a:rPr lang="es-ES" smtClean="0"/>
              <a:t>04/12/2015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39A5-3853-458D-AE02-13E6188376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947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582C-D50B-4CC0-9EFB-8DF7FE7AE738}" type="datetimeFigureOut">
              <a:rPr lang="es-ES" smtClean="0"/>
              <a:t>04/12/2015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39A5-3853-458D-AE02-13E6188376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9944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582C-D50B-4CC0-9EFB-8DF7FE7AE738}" type="datetimeFigureOut">
              <a:rPr lang="es-ES" smtClean="0"/>
              <a:t>04/12/2015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39A5-3853-458D-AE02-13E6188376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1510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582C-D50B-4CC0-9EFB-8DF7FE7AE738}" type="datetimeFigureOut">
              <a:rPr lang="es-ES" smtClean="0"/>
              <a:t>04/12/2015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39A5-3853-458D-AE02-13E6188376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8256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582C-D50B-4CC0-9EFB-8DF7FE7AE738}" type="datetimeFigureOut">
              <a:rPr lang="es-ES" smtClean="0"/>
              <a:t>04/12/2015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39A5-3853-458D-AE02-13E6188376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4603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582C-D50B-4CC0-9EFB-8DF7FE7AE738}" type="datetimeFigureOut">
              <a:rPr lang="es-ES" smtClean="0"/>
              <a:t>04/12/2015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39A5-3853-458D-AE02-13E6188376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2502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582C-D50B-4CC0-9EFB-8DF7FE7AE738}" type="datetimeFigureOut">
              <a:rPr lang="es-ES" smtClean="0"/>
              <a:t>04/12/2015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39A5-3853-458D-AE02-13E6188376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347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582C-D50B-4CC0-9EFB-8DF7FE7AE738}" type="datetimeFigureOut">
              <a:rPr lang="es-ES" smtClean="0"/>
              <a:t>04/12/2015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39A5-3853-458D-AE02-13E6188376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50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582C-D50B-4CC0-9EFB-8DF7FE7AE738}" type="datetimeFigureOut">
              <a:rPr lang="es-ES" smtClean="0"/>
              <a:t>04/12/2015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39A5-3853-458D-AE02-13E6188376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7310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582C-D50B-4CC0-9EFB-8DF7FE7AE738}" type="datetimeFigureOut">
              <a:rPr lang="es-ES" smtClean="0"/>
              <a:t>04/12/2015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39A5-3853-458D-AE02-13E6188376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6795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8582C-D50B-4CC0-9EFB-8DF7FE7AE738}" type="datetimeFigureOut">
              <a:rPr lang="es-ES" smtClean="0"/>
              <a:t>04/12/2015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39A5-3853-458D-AE02-13E6188376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182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8582C-D50B-4CC0-9EFB-8DF7FE7AE738}" type="datetimeFigureOut">
              <a:rPr lang="es-ES" smtClean="0"/>
              <a:t>04/12/2015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E39A5-3853-458D-AE02-13E6188376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032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cyl.es/" TargetMode="External"/><Relationship Id="rId2" Type="http://schemas.openxmlformats.org/officeDocument/2006/relationships/hyperlink" Target="http://www.ine.es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7200" dirty="0" smtClean="0">
                <a:solidFill>
                  <a:srgbClr val="00B0F0"/>
                </a:solidFill>
              </a:rPr>
              <a:t>POBLACION DE CASTILLA Y LEÓN</a:t>
            </a:r>
            <a:endParaRPr lang="es-ES" sz="7200" dirty="0">
              <a:solidFill>
                <a:srgbClr val="00B0F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Trabajo realizado por:</a:t>
            </a:r>
          </a:p>
          <a:p>
            <a:r>
              <a:rPr lang="es-ES" dirty="0" smtClean="0">
                <a:solidFill>
                  <a:schemeClr val="accent1"/>
                </a:solidFill>
              </a:rPr>
              <a:t>Héctor </a:t>
            </a:r>
          </a:p>
          <a:p>
            <a:r>
              <a:rPr lang="es-ES" dirty="0" smtClean="0">
                <a:solidFill>
                  <a:schemeClr val="accent1"/>
                </a:solidFill>
              </a:rPr>
              <a:t>Rocío</a:t>
            </a:r>
          </a:p>
          <a:p>
            <a:r>
              <a:rPr lang="es-ES" dirty="0" smtClean="0">
                <a:solidFill>
                  <a:schemeClr val="accent1"/>
                </a:solidFill>
              </a:rPr>
              <a:t>Pedro</a:t>
            </a:r>
          </a:p>
          <a:p>
            <a:r>
              <a:rPr lang="es-ES" dirty="0" smtClean="0">
                <a:solidFill>
                  <a:schemeClr val="accent1"/>
                </a:solidFill>
              </a:rPr>
              <a:t>Naiara</a:t>
            </a:r>
          </a:p>
          <a:p>
            <a:endParaRPr lang="es-E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39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34"/>
    </mc:Choice>
    <mc:Fallback xmlns="">
      <p:transition spd="slow" advTm="1103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511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720436"/>
            <a:ext cx="10515600" cy="5304127"/>
          </a:xfrm>
        </p:spPr>
        <p:txBody>
          <a:bodyPr>
            <a:noAutofit/>
          </a:bodyPr>
          <a:lstStyle/>
          <a:p>
            <a:r>
              <a:rPr lang="es-E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Castilla y León es la </a:t>
            </a:r>
            <a:r>
              <a:rPr lang="es-E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6ª Comunidad Autónoma </a:t>
            </a:r>
            <a:r>
              <a:rPr lang="es-E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España en cuanto a </a:t>
            </a:r>
            <a:r>
              <a:rPr lang="es-E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población se refiere.</a:t>
            </a:r>
          </a:p>
          <a:p>
            <a:pPr marL="0" indent="0">
              <a:buNone/>
            </a:pPr>
            <a:endParaRPr lang="es-ES" sz="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s-E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Castilla </a:t>
            </a:r>
            <a:r>
              <a:rPr lang="es-E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 León cerró 2014 con una población de 2.478.376 </a:t>
            </a:r>
            <a:r>
              <a:rPr lang="es-E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personas. Es una </a:t>
            </a:r>
            <a:r>
              <a:rPr lang="es-E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población </a:t>
            </a:r>
            <a:r>
              <a:rPr lang="es-E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mayoritariamente femenina, </a:t>
            </a:r>
            <a:r>
              <a:rPr lang="es-E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 1.252.213 mujeres, lo que supone el 50,52% del total, frente a los 1.226.163 hombres que son el 49,47</a:t>
            </a:r>
            <a:r>
              <a:rPr lang="es-E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%.</a:t>
            </a:r>
            <a:endParaRPr lang="es-E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4260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8656">
        <p15:prstTrans prst="peelOff"/>
      </p:transition>
    </mc:Choice>
    <mc:Fallback>
      <p:transition spd="slow" advTm="2865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511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41218" y="554182"/>
            <a:ext cx="10515600" cy="5290272"/>
          </a:xfrm>
        </p:spPr>
        <p:txBody>
          <a:bodyPr>
            <a:noAutofit/>
          </a:bodyPr>
          <a:lstStyle/>
          <a:p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Durante el año 2014, Castilla y León perdió población debido a que la tasa de mortalidad fue mayor que la de natalidad y a que emigraron de la Comunidad más personas de las que inmigraron. </a:t>
            </a:r>
          </a:p>
          <a:p>
            <a:pPr marL="0" indent="0">
              <a:buNone/>
            </a:pPr>
            <a:endParaRPr lang="es-ES" sz="1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 términos absolutos la población de Castilla y León descendió en 17.313 </a:t>
            </a:r>
            <a:r>
              <a:rPr lang="es-E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personas, 7.981 mujeres y 9.332 hombres, respecto a 2013, </a:t>
            </a:r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año en </a:t>
            </a:r>
            <a:r>
              <a:rPr lang="es-E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 que la población fue de 2.495.689 personas</a:t>
            </a:r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s-E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8282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29473">
        <p15:prstTrans prst="drape"/>
      </p:transition>
    </mc:Choice>
    <mc:Fallback>
      <p:transition spd="slow" advTm="294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75000"/>
                  </a:schemeClr>
                </a:solidFill>
              </a:rPr>
              <a:t>TASA DE NATALIDAD     </a:t>
            </a:r>
            <a:r>
              <a:rPr lang="es-ES" b="1" dirty="0" smtClean="0">
                <a:solidFill>
                  <a:schemeClr val="accent4">
                    <a:lumMod val="75000"/>
                  </a:schemeClr>
                </a:solidFill>
              </a:rPr>
              <a:t>   TASA </a:t>
            </a:r>
            <a:r>
              <a:rPr lang="es-ES" b="1">
                <a:solidFill>
                  <a:schemeClr val="accent4">
                    <a:lumMod val="75000"/>
                  </a:schemeClr>
                </a:solidFill>
              </a:rPr>
              <a:t>DE </a:t>
            </a:r>
            <a:r>
              <a:rPr lang="es-ES" b="1" smtClean="0">
                <a:solidFill>
                  <a:schemeClr val="accent4">
                    <a:lumMod val="75000"/>
                  </a:schemeClr>
                </a:solidFill>
              </a:rPr>
              <a:t>                  ……………………………………..MORTALIDAD</a:t>
            </a:r>
            <a:endParaRPr lang="es-ES" dirty="0"/>
          </a:p>
        </p:txBody>
      </p:sp>
      <p:pic>
        <p:nvPicPr>
          <p:cNvPr id="5" name="Picture 2" descr="Resultado de imagen de natalidad y mortalidad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3" t="397" r="50802" b="-397"/>
          <a:stretch/>
        </p:blipFill>
        <p:spPr bwMode="auto">
          <a:xfrm>
            <a:off x="1385454" y="1990812"/>
            <a:ext cx="3713018" cy="354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Marcador de contenido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25948" y="1990811"/>
            <a:ext cx="3917585" cy="354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69026"/>
      </p:ext>
    </p:extLst>
  </p:cSld>
  <p:clrMapOvr>
    <a:masterClrMapping/>
  </p:clrMapOvr>
  <p:transition spd="slow" advTm="6997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8000" dirty="0" smtClean="0">
                <a:solidFill>
                  <a:schemeClr val="accent4"/>
                </a:solidFill>
              </a:rPr>
              <a:t>TASA DE  NATALIDAD</a:t>
            </a:r>
            <a:endParaRPr lang="es-ES" sz="8000" dirty="0">
              <a:solidFill>
                <a:schemeClr val="accent4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4000" dirty="0" smtClean="0"/>
              <a:t>La tasa de natalidad es la cantidad proporcional de nacimientos que se dan en una población en un determinado periodo de tiempo.</a:t>
            </a:r>
          </a:p>
          <a:p>
            <a:r>
              <a:rPr lang="es-ES" sz="4000" dirty="0" smtClean="0"/>
              <a:t>En el año 2014 nacieron en Castilla y León un total de 17.860 personas.</a:t>
            </a:r>
          </a:p>
          <a:p>
            <a:r>
              <a:rPr lang="es-ES" sz="4000" dirty="0" smtClean="0"/>
              <a:t>9.379 fueron hombres y 8.481 fueron mujeres.</a:t>
            </a:r>
          </a:p>
          <a:p>
            <a:r>
              <a:rPr lang="es-ES" sz="4000" dirty="0" smtClean="0"/>
              <a:t>La tasa de natalidad de 2014 fue de </a:t>
            </a:r>
            <a:r>
              <a:rPr lang="es-ES" sz="4000" dirty="0"/>
              <a:t>7,19‰</a:t>
            </a:r>
            <a:r>
              <a:rPr lang="es-ES" sz="4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89005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3524">
        <p15:prstTrans prst="peelOff"/>
      </p:transition>
    </mc:Choice>
    <mc:Fallback>
      <p:transition spd="slow" advTm="2352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2356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8000" dirty="0" smtClean="0">
                <a:solidFill>
                  <a:srgbClr val="FF0066"/>
                </a:solidFill>
              </a:rPr>
              <a:t>TASA DE MORTALIDAD </a:t>
            </a:r>
            <a:endParaRPr lang="es-ES" sz="8000" dirty="0">
              <a:solidFill>
                <a:srgbClr val="FF006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787236"/>
            <a:ext cx="10515600" cy="4696691"/>
          </a:xfrm>
        </p:spPr>
        <p:txBody>
          <a:bodyPr>
            <a:noAutofit/>
          </a:bodyPr>
          <a:lstStyle/>
          <a:p>
            <a:r>
              <a:rPr lang="es-ES" sz="3900" dirty="0" smtClean="0"/>
              <a:t>Es la cantidad de fallecimientos proporcional que se producen en una comunidad en un determinado periodo de tiempo.</a:t>
            </a:r>
          </a:p>
          <a:p>
            <a:r>
              <a:rPr lang="es-ES" sz="3900" dirty="0" smtClean="0"/>
              <a:t>En el año 2014 en Castilla y León se produjeron un total de 27.735 fallecimientos. De estos 14.185 fueron hombres y 13.550 fueron mujeres.</a:t>
            </a:r>
          </a:p>
          <a:p>
            <a:r>
              <a:rPr lang="es-ES" sz="3900" dirty="0" smtClean="0"/>
              <a:t>La tasa de mortalidad para el año 2014 en Castilla y León fue del  11,16‰.</a:t>
            </a:r>
          </a:p>
        </p:txBody>
      </p:sp>
    </p:spTree>
    <p:extLst>
      <p:ext uri="{BB962C8B-B14F-4D97-AF65-F5344CB8AC3E}">
        <p14:creationId xmlns:p14="http://schemas.microsoft.com/office/powerpoint/2010/main" val="40612494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24497">
        <p15:prstTrans prst="drape"/>
      </p:transition>
    </mc:Choice>
    <mc:Fallback>
      <p:transition spd="slow" advTm="2449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>
                    <a:lumMod val="75000"/>
                  </a:schemeClr>
                </a:solidFill>
              </a:rPr>
              <a:t>POBLACIÓN ACTIVA E INACTIVA</a:t>
            </a:r>
            <a:endParaRPr lang="es-ES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072" y="1844604"/>
            <a:ext cx="10217728" cy="482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148461"/>
      </p:ext>
    </p:extLst>
  </p:cSld>
  <p:clrMapOvr>
    <a:masterClrMapping/>
  </p:clrMapOvr>
  <p:transition spd="slow" advTm="5981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4043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8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POBLACIÓN ACTIVA </a:t>
            </a:r>
            <a:endParaRPr lang="es-ES" sz="8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65997"/>
            <a:ext cx="10515600" cy="4610966"/>
          </a:xfrm>
        </p:spPr>
        <p:txBody>
          <a:bodyPr>
            <a:noAutofit/>
          </a:bodyPr>
          <a:lstStyle/>
          <a:p>
            <a:r>
              <a:rPr lang="es-ES" sz="4000" dirty="0"/>
              <a:t>La </a:t>
            </a:r>
            <a:r>
              <a:rPr lang="es-ES" sz="4000" b="1" dirty="0"/>
              <a:t>población activa</a:t>
            </a:r>
            <a:r>
              <a:rPr lang="es-ES" sz="4000" dirty="0"/>
              <a:t> de un país es la cantidad de personas que se han integrado al mercado de trabajo</a:t>
            </a:r>
            <a:r>
              <a:rPr lang="es-ES" sz="4000" dirty="0" smtClean="0"/>
              <a:t>.</a:t>
            </a:r>
          </a:p>
          <a:p>
            <a:r>
              <a:rPr lang="es-ES" sz="4000" dirty="0" smtClean="0"/>
              <a:t>En Castilla y León, en el cuarto  trimestre de 2014, la población activa  se sitúa en 1.155.320 personas. </a:t>
            </a:r>
          </a:p>
          <a:p>
            <a:r>
              <a:rPr lang="es-ES" sz="4000" dirty="0" smtClean="0"/>
              <a:t>En  términos  anuales, el  número  de  activos  disminuye  en  10.382  personas  (-0,89%).  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25274987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9468">
        <p15:prstTrans prst="peelOff"/>
      </p:transition>
    </mc:Choice>
    <mc:Fallback>
      <p:transition spd="slow" advTm="1946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4043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8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POBLACIÓN ACTIVA </a:t>
            </a:r>
            <a:endParaRPr lang="es-ES" sz="8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65997"/>
            <a:ext cx="10515600" cy="4610966"/>
          </a:xfrm>
        </p:spPr>
        <p:txBody>
          <a:bodyPr>
            <a:noAutofit/>
          </a:bodyPr>
          <a:lstStyle/>
          <a:p>
            <a:r>
              <a:rPr lang="es-ES" sz="4800" dirty="0"/>
              <a:t>En Castilla y León, en el cuarto trimestre de 2014, la población ocupada se sitúa en 920.972 personas. </a:t>
            </a:r>
          </a:p>
          <a:p>
            <a:r>
              <a:rPr lang="es-ES" sz="4800" dirty="0"/>
              <a:t>En  términos  anuales, el  número  de  ocupados aumenta en 11.944 personas (1,31%). </a:t>
            </a:r>
          </a:p>
        </p:txBody>
      </p:sp>
    </p:spTree>
    <p:extLst>
      <p:ext uri="{BB962C8B-B14F-4D97-AF65-F5344CB8AC3E}">
        <p14:creationId xmlns:p14="http://schemas.microsoft.com/office/powerpoint/2010/main" val="192812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258">
        <p:fade/>
      </p:transition>
    </mc:Choice>
    <mc:Fallback xmlns="">
      <p:transition spd="med" advTm="1925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8000" dirty="0" smtClean="0">
                <a:solidFill>
                  <a:srgbClr val="66FFFF"/>
                </a:solidFill>
              </a:rPr>
              <a:t>POBLACION INACTIVA</a:t>
            </a:r>
            <a:endParaRPr lang="es-ES" sz="8000" dirty="0">
              <a:solidFill>
                <a:srgbClr val="66FF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10145"/>
            <a:ext cx="10515600" cy="453188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3200" dirty="0" smtClean="0"/>
              <a:t>En Castilla y León, en el cuarto  trimestre de 2014, la  población parada se sitúa en 234.349 personas. </a:t>
            </a:r>
          </a:p>
          <a:p>
            <a:pPr>
              <a:lnSpc>
                <a:spcPct val="100000"/>
              </a:lnSpc>
            </a:pPr>
            <a:r>
              <a:rPr lang="es-ES" sz="3200" dirty="0" smtClean="0"/>
              <a:t>En  </a:t>
            </a:r>
            <a:r>
              <a:rPr lang="es-ES" sz="3200" dirty="0"/>
              <a:t>términos  anuales</a:t>
            </a:r>
            <a:r>
              <a:rPr lang="es-ES" sz="3200" dirty="0" smtClean="0"/>
              <a:t>,  </a:t>
            </a:r>
            <a:r>
              <a:rPr lang="es-ES" sz="3200" dirty="0"/>
              <a:t>el  número  de parados disminuye en Castilla y León en  22.325 </a:t>
            </a:r>
            <a:r>
              <a:rPr lang="es-ES" sz="3200" dirty="0" smtClean="0"/>
              <a:t>personas (-8,70%). </a:t>
            </a:r>
          </a:p>
          <a:p>
            <a:r>
              <a:rPr lang="es-ES" sz="3200" dirty="0" smtClean="0"/>
              <a:t>En Castilla y León, en el cuarto trimestre de 2014, la tasa de actividad se sitúa en el 54,91% y la tasa de paro es del 20,28%. </a:t>
            </a:r>
          </a:p>
          <a:p>
            <a:r>
              <a:rPr lang="es-ES" sz="3200" dirty="0" smtClean="0"/>
              <a:t>En términos anuales, en Castilla y León la tasa de actividad  permanece prácticamente constante  (-0,02  puntos) y  disminuye la tasa de paro (-1,73  puntos). </a:t>
            </a:r>
          </a:p>
          <a:p>
            <a:pPr marL="0" indent="0">
              <a:buNone/>
            </a:pPr>
            <a:endParaRPr lang="es-ES" sz="3000" dirty="0"/>
          </a:p>
        </p:txBody>
      </p:sp>
    </p:spTree>
    <p:extLst>
      <p:ext uri="{BB962C8B-B14F-4D97-AF65-F5344CB8AC3E}">
        <p14:creationId xmlns:p14="http://schemas.microsoft.com/office/powerpoint/2010/main" val="16399462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29583">
        <p15:prstTrans prst="drape"/>
      </p:transition>
    </mc:Choice>
    <mc:Fallback>
      <p:transition spd="slow" advTm="2958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4">
                    <a:lumMod val="75000"/>
                  </a:schemeClr>
                </a:solidFill>
              </a:rPr>
              <a:t>EMIGRACIÓN E INMIGRACIÓN</a:t>
            </a:r>
            <a:endParaRPr lang="es-ES" sz="5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2071" y="1690688"/>
            <a:ext cx="10521729" cy="494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13926"/>
      </p:ext>
    </p:extLst>
  </p:cSld>
  <p:clrMapOvr>
    <a:masterClrMapping/>
  </p:clrMapOvr>
  <p:transition spd="slow" advTm="6997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600" dirty="0" smtClean="0">
                <a:solidFill>
                  <a:srgbClr val="FFCC99"/>
                </a:solidFill>
              </a:rPr>
              <a:t>EMIGRACIÓN E INMIGRACIÓN</a:t>
            </a:r>
            <a:endParaRPr lang="es-ES" sz="6600" dirty="0">
              <a:solidFill>
                <a:srgbClr val="FFCC99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93273"/>
            <a:ext cx="10515600" cy="4583690"/>
          </a:xfrm>
        </p:spPr>
        <p:txBody>
          <a:bodyPr>
            <a:noAutofit/>
          </a:bodyPr>
          <a:lstStyle/>
          <a:p>
            <a:r>
              <a:rPr lang="es-ES" sz="3200" dirty="0" smtClean="0"/>
              <a:t>Los datos migratorios se dividen entre migraciones interiores (gente que se mueve dentro del país y que cambia de Comunidad Autónoma) y migraciones exteriores (gente que se mueve de un país a otro).</a:t>
            </a:r>
          </a:p>
          <a:p>
            <a:r>
              <a:rPr lang="es-ES" sz="3200" dirty="0" smtClean="0"/>
              <a:t>En el año 2014, 26.613 castellano leoneses cambiaron su residencia a otros puntos de España, fuera de la Comunidad, de estos 13.415 fueron hombres y 13.198 mujeres; mientras que sólo vinieron 19.771 personas (10.077 hombres y 9.694 mujeres) a residir a Castilla y León, procedentes de otras Comunidades Autónomas. En total, Castilla y León perdió 6.542 habitantes por migración interior durante el 2014.</a:t>
            </a:r>
          </a:p>
        </p:txBody>
      </p:sp>
    </p:spTree>
    <p:extLst>
      <p:ext uri="{BB962C8B-B14F-4D97-AF65-F5344CB8AC3E}">
        <p14:creationId xmlns:p14="http://schemas.microsoft.com/office/powerpoint/2010/main" val="2787838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31953">
        <p15:prstTrans prst="peelOff"/>
      </p:transition>
    </mc:Choice>
    <mc:Fallback>
      <p:transition spd="slow" advTm="3195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600" dirty="0" smtClean="0">
                <a:solidFill>
                  <a:srgbClr val="FFCC99"/>
                </a:solidFill>
              </a:rPr>
              <a:t>EMIGRACIÓN E INMIGRACIÓN</a:t>
            </a:r>
            <a:endParaRPr lang="es-ES" sz="6600" dirty="0">
              <a:solidFill>
                <a:srgbClr val="FFCC99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En cuanto a la migración exterior, vinieron del extranjero 7.862 personas (3.819 hombres y 4.043 mujeres) y se fueron al extranjero 8.602 castellano leoneses, de los que  4.940 eran hombres y 3.662 mujeres.</a:t>
            </a:r>
          </a:p>
          <a:p>
            <a:r>
              <a:rPr lang="es-ES" sz="3200" dirty="0" smtClean="0"/>
              <a:t>En total, en 2014 el saldo migratorio exterior fue de -740 personas en Castilla y León.</a:t>
            </a:r>
          </a:p>
          <a:p>
            <a:r>
              <a:rPr lang="es-ES" sz="3200" dirty="0" smtClean="0"/>
              <a:t>En términos absolutos, Castilla y León perdió debido a los movimientos migratorios un total de 7.282 personas.</a:t>
            </a:r>
          </a:p>
        </p:txBody>
      </p:sp>
    </p:spTree>
    <p:extLst>
      <p:ext uri="{BB962C8B-B14F-4D97-AF65-F5344CB8AC3E}">
        <p14:creationId xmlns:p14="http://schemas.microsoft.com/office/powerpoint/2010/main" val="12646440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26634">
        <p15:prstTrans prst="drape"/>
      </p:transition>
    </mc:Choice>
    <mc:Fallback>
      <p:transition spd="slow" advTm="2663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7367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9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FIN</a:t>
            </a:r>
            <a:r>
              <a:rPr lang="es-ES" sz="6000" dirty="0" smtClean="0"/>
              <a:t/>
            </a:r>
            <a:br>
              <a:rPr lang="es-ES" sz="6000" dirty="0" smtClean="0"/>
            </a:br>
            <a:r>
              <a:rPr lang="es-ES" sz="6000" dirty="0"/>
              <a:t/>
            </a:r>
            <a:br>
              <a:rPr lang="es-ES" sz="6000" dirty="0"/>
            </a:br>
            <a:r>
              <a:rPr lang="es-ES" dirty="0" smtClean="0"/>
              <a:t>Datos obtenidos de:</a:t>
            </a:r>
            <a:br>
              <a:rPr lang="es-ES" dirty="0" smtClean="0"/>
            </a:br>
            <a:r>
              <a:rPr lang="es-ES" sz="6000" dirty="0" smtClean="0">
                <a:hlinkClick r:id="rId2"/>
              </a:rPr>
              <a:t>www.ine.es</a:t>
            </a:r>
            <a:r>
              <a:rPr lang="es-ES" sz="6000" dirty="0" smtClean="0"/>
              <a:t/>
            </a:r>
            <a:br>
              <a:rPr lang="es-ES" sz="6000" dirty="0" smtClean="0"/>
            </a:br>
            <a:r>
              <a:rPr lang="es-ES" sz="6000" dirty="0" smtClean="0">
                <a:hlinkClick r:id="rId3"/>
              </a:rPr>
              <a:t>www.jcyl.es</a:t>
            </a:r>
            <a:r>
              <a:rPr lang="es-ES" sz="6000" dirty="0" smtClean="0"/>
              <a:t/>
            </a:r>
            <a:br>
              <a:rPr lang="es-ES" sz="6000" dirty="0" smtClean="0"/>
            </a:br>
            <a:endParaRPr lang="es-ES" sz="6000" dirty="0"/>
          </a:p>
        </p:txBody>
      </p:sp>
    </p:spTree>
    <p:extLst>
      <p:ext uri="{BB962C8B-B14F-4D97-AF65-F5344CB8AC3E}">
        <p14:creationId xmlns:p14="http://schemas.microsoft.com/office/powerpoint/2010/main" val="2936170781"/>
      </p:ext>
    </p:extLst>
  </p:cSld>
  <p:clrMapOvr>
    <a:masterClrMapping/>
  </p:clrMapOvr>
  <p:transition spd="slow" advTm="19459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618</Words>
  <Application>Microsoft Office PowerPoint</Application>
  <PresentationFormat>Personalizado</PresentationFormat>
  <Paragraphs>46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POBLACION DE CASTILLA Y LEÓN</vt:lpstr>
      <vt:lpstr> </vt:lpstr>
      <vt:lpstr> </vt:lpstr>
      <vt:lpstr>TASA DE NATALIDAD        TASA DE                   ……………………………………..MORTALIDAD</vt:lpstr>
      <vt:lpstr>TASA DE  NATALIDAD</vt:lpstr>
      <vt:lpstr>TASA DE MORTALIDAD </vt:lpstr>
      <vt:lpstr>POBLACIÓN ACTIVA E INACTIVA</vt:lpstr>
      <vt:lpstr>POBLACIÓN ACTIVA </vt:lpstr>
      <vt:lpstr>POBLACIÓN ACTIVA </vt:lpstr>
      <vt:lpstr>POBLACION INACTIVA</vt:lpstr>
      <vt:lpstr>EMIGRACIÓN E INMIGRACIÓN</vt:lpstr>
      <vt:lpstr>EMIGRACIÓN E INMIGRACIÓN</vt:lpstr>
      <vt:lpstr>EMIGRACIÓN E INMIGRACIÓN</vt:lpstr>
      <vt:lpstr>FIN  Datos obtenidos de: www.ine.es www.jcyl.es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POBLACION DE CASTILLA Y LEÓN</dc:title>
  <dc:creator>Usuario</dc:creator>
  <cp:lastModifiedBy>Profesor</cp:lastModifiedBy>
  <cp:revision>15</cp:revision>
  <dcterms:created xsi:type="dcterms:W3CDTF">2015-11-30T22:23:58Z</dcterms:created>
  <dcterms:modified xsi:type="dcterms:W3CDTF">2015-12-04T12:36:37Z</dcterms:modified>
</cp:coreProperties>
</file>